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6858000" cx="12192000"/>
  <p:notesSz cx="6858000" cy="9144000"/>
  <p:embeddedFontLst>
    <p:embeddedFont>
      <p:font typeface="Robo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0" roundtripDataSignature="AMtx7mhyA7cMjJcKKggrLyCeuHDDhdpL7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13843AC-E1FE-40C0-AC1E-BD3D36B52629}">
  <a:tblStyle styleId="{F13843AC-E1FE-40C0-AC1E-BD3D36B52629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0F0F0"/>
          </a:solidFill>
        </a:fill>
      </a:tcStyle>
    </a:wholeTbl>
    <a:band1H>
      <a:tcTxStyle/>
      <a:tcStyle>
        <a:fill>
          <a:solidFill>
            <a:srgbClr val="E0E0E0"/>
          </a:solidFill>
        </a:fill>
      </a:tcStyle>
    </a:band1H>
    <a:band2H>
      <a:tcTxStyle/>
    </a:band2H>
    <a:band1V>
      <a:tcTxStyle/>
      <a:tcStyle>
        <a:fill>
          <a:solidFill>
            <a:srgbClr val="E0E0E0"/>
          </a:solidFill>
        </a:fill>
      </a:tcStyle>
    </a:band1V>
    <a:band2V>
      <a:tcTxStyle/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3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3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3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3"/>
          </a:solidFill>
        </a:fill>
      </a:tcStyle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customschemas.google.com/relationships/presentationmetadata" Target="meta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boldItalic.fntdata"/><Relationship Id="rId6" Type="http://schemas.openxmlformats.org/officeDocument/2006/relationships/slide" Target="slides/slide1.xml"/><Relationship Id="rId18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gif>
</file>

<file path=ppt/media/image3.gif>
</file>

<file path=ppt/media/image4.gif>
</file>

<file path=ppt/media/image5.gif>
</file>

<file path=ppt/media/image6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4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4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15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16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1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16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gif"/><Relationship Id="rId4" Type="http://schemas.openxmlformats.org/officeDocument/2006/relationships/image" Target="../media/image1.jpg"/><Relationship Id="rId5" Type="http://schemas.openxmlformats.org/officeDocument/2006/relationships/image" Target="../media/image3.gif"/><Relationship Id="rId6" Type="http://schemas.openxmlformats.org/officeDocument/2006/relationships/image" Target="../media/image2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>
            <p:ph type="ctrTitle"/>
          </p:nvPr>
        </p:nvSpPr>
        <p:spPr>
          <a:xfrm>
            <a:off x="1414463" y="1122363"/>
            <a:ext cx="9253537" cy="12493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/>
              <a:t>EXERCISE CLASSIFICATION</a:t>
            </a:r>
            <a:endParaRPr/>
          </a:p>
        </p:txBody>
      </p:sp>
      <p:sp>
        <p:nvSpPr>
          <p:cNvPr id="85" name="Google Shape;85;p1"/>
          <p:cNvSpPr txBox="1"/>
          <p:nvPr>
            <p:ph idx="1" type="subTitle"/>
          </p:nvPr>
        </p:nvSpPr>
        <p:spPr>
          <a:xfrm>
            <a:off x="1318770" y="3820411"/>
            <a:ext cx="9253537" cy="25431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(GROUP 12)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SAICHARAN THIRANDAS,VIKASH MEDIBOINA,SAMEER SHAIK,NAGA TEJASWANI POTTA)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"/>
          <p:cNvSpPr txBox="1"/>
          <p:nvPr>
            <p:ph type="title"/>
          </p:nvPr>
        </p:nvSpPr>
        <p:spPr>
          <a:xfrm>
            <a:off x="838200" y="365125"/>
            <a:ext cx="10515600" cy="5372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t/>
            </a:r>
            <a:endParaRPr/>
          </a:p>
        </p:txBody>
      </p:sp>
      <p:graphicFrame>
        <p:nvGraphicFramePr>
          <p:cNvPr id="175" name="Google Shape;175;p10"/>
          <p:cNvGraphicFramePr/>
          <p:nvPr/>
        </p:nvGraphicFramePr>
        <p:xfrm>
          <a:off x="3284621" y="1825625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{F13843AC-E1FE-40C0-AC1E-BD3D36B52629}</a:tableStyleId>
              </a:tblPr>
              <a:tblGrid>
                <a:gridCol w="1690425"/>
                <a:gridCol w="1690425"/>
                <a:gridCol w="1690425"/>
                <a:gridCol w="1690425"/>
              </a:tblGrid>
              <a:tr h="8670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     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        VIDEO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 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           REP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  AGGREGATES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8670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        KNN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8670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       SVM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8670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 DECISION TREE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8670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       LSTM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OBJECTIVES</a:t>
            </a:r>
            <a:endParaRPr/>
          </a:p>
        </p:txBody>
      </p:sp>
      <p:sp>
        <p:nvSpPr>
          <p:cNvPr id="91" name="Google Shape;91;p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•"/>
            </a:pPr>
            <a:r>
              <a:rPr b="0" i="0" lang="en-US" sz="320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Develop a Pose estimation model for classification of exercises.</a:t>
            </a:r>
            <a:endParaRPr/>
          </a:p>
          <a:p>
            <a:pPr indent="-254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sz="3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•"/>
            </a:pPr>
            <a:r>
              <a:rPr b="0" i="0" lang="en-US" sz="320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To count the number of repetitions of each exercise by performing Exploratory Data Analysis.</a:t>
            </a:r>
            <a:endParaRPr/>
          </a:p>
          <a:p>
            <a:pPr indent="-254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b="0" i="0" sz="3200" u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•"/>
            </a:pPr>
            <a:r>
              <a:rPr b="0" i="0" lang="en-US" sz="320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To develop an exercise corrector which can detect huge deviations from regular workouts.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br>
              <a:rPr lang="en-US" sz="4400"/>
            </a:br>
            <a:endParaRPr sz="4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aby Workout GIF by ViralHog - Find &amp; Share on GIPHY" id="96" name="Google Shape;96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05422" y="3955600"/>
            <a:ext cx="1350300" cy="166281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iagram&#10;&#10;Description automatically generated" id="97" name="Google Shape;97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63955" y="2131674"/>
            <a:ext cx="1937084" cy="2257759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3"/>
          <p:cNvSpPr/>
          <p:nvPr/>
        </p:nvSpPr>
        <p:spPr>
          <a:xfrm>
            <a:off x="2972176" y="3205795"/>
            <a:ext cx="1107000" cy="446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picture containing text, person, person&#10;&#10;Description automatically generated" id="99" name="Google Shape;99;p3"/>
          <p:cNvPicPr preferRelativeResize="0"/>
          <p:nvPr>
            <p:ph idx="1" type="body"/>
          </p:nvPr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205425" y="1624275"/>
            <a:ext cx="1350300" cy="1663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hild with pink hair&#10;&#10;Description automatically generated with low confidence" id="100" name="Google Shape;100;p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701310" y="3955599"/>
            <a:ext cx="2053098" cy="2463717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3"/>
          <p:cNvSpPr/>
          <p:nvPr/>
        </p:nvSpPr>
        <p:spPr>
          <a:xfrm>
            <a:off x="8528500" y="1512900"/>
            <a:ext cx="2132100" cy="2139300"/>
          </a:xfrm>
          <a:prstGeom prst="rect">
            <a:avLst/>
          </a:prstGeom>
          <a:noFill/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3"/>
          <p:cNvSpPr/>
          <p:nvPr/>
        </p:nvSpPr>
        <p:spPr>
          <a:xfrm>
            <a:off x="6604525" y="2199525"/>
            <a:ext cx="1420500" cy="839400"/>
          </a:xfrm>
          <a:prstGeom prst="rightArrow">
            <a:avLst>
              <a:gd fmla="val 28892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3"/>
          <p:cNvSpPr/>
          <p:nvPr/>
        </p:nvSpPr>
        <p:spPr>
          <a:xfrm>
            <a:off x="6604520" y="4081992"/>
            <a:ext cx="1593300" cy="726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highlight>
                <a:srgbClr val="FFFF00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3"/>
          <p:cNvSpPr txBox="1"/>
          <p:nvPr/>
        </p:nvSpPr>
        <p:spPr>
          <a:xfrm>
            <a:off x="8528488" y="2259388"/>
            <a:ext cx="1790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EXERCISE CLASSIFICATION</a:t>
            </a:r>
            <a:endParaRPr/>
          </a:p>
        </p:txBody>
      </p:sp>
      <p:sp>
        <p:nvSpPr>
          <p:cNvPr id="105" name="Google Shape;105;p3"/>
          <p:cNvSpPr txBox="1"/>
          <p:nvPr/>
        </p:nvSpPr>
        <p:spPr>
          <a:xfrm>
            <a:off x="8713250" y="4694863"/>
            <a:ext cx="20292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REPETITION COUNT</a:t>
            </a:r>
            <a:endParaRPr b="1" sz="25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FLOW OF THE PROJECT</a:t>
            </a:r>
            <a:endParaRPr/>
          </a:p>
        </p:txBody>
      </p:sp>
      <p:sp>
        <p:nvSpPr>
          <p:cNvPr id="111" name="Google Shape;111;p4"/>
          <p:cNvSpPr/>
          <p:nvPr/>
        </p:nvSpPr>
        <p:spPr>
          <a:xfrm>
            <a:off x="3129643" y="2822386"/>
            <a:ext cx="2194640" cy="625642"/>
          </a:xfrm>
          <a:prstGeom prst="rect">
            <a:avLst/>
          </a:prstGeom>
          <a:noFill/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4"/>
          <p:cNvSpPr txBox="1"/>
          <p:nvPr/>
        </p:nvSpPr>
        <p:spPr>
          <a:xfrm>
            <a:off x="853793" y="2931241"/>
            <a:ext cx="151150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VIDEO/IMAGE</a:t>
            </a:r>
            <a:endParaRPr/>
          </a:p>
        </p:txBody>
      </p:sp>
      <p:sp>
        <p:nvSpPr>
          <p:cNvPr id="113" name="Google Shape;113;p4"/>
          <p:cNvSpPr/>
          <p:nvPr/>
        </p:nvSpPr>
        <p:spPr>
          <a:xfrm>
            <a:off x="873317" y="2879376"/>
            <a:ext cx="1403700" cy="497400"/>
          </a:xfrm>
          <a:prstGeom prst="rect">
            <a:avLst/>
          </a:prstGeom>
          <a:noFill/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4"/>
          <p:cNvSpPr txBox="1"/>
          <p:nvPr/>
        </p:nvSpPr>
        <p:spPr>
          <a:xfrm>
            <a:off x="3224294" y="2943453"/>
            <a:ext cx="1894045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POSE ESTIMATION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4"/>
          <p:cNvSpPr/>
          <p:nvPr/>
        </p:nvSpPr>
        <p:spPr>
          <a:xfrm>
            <a:off x="5788276" y="2843645"/>
            <a:ext cx="1491916" cy="625642"/>
          </a:xfrm>
          <a:prstGeom prst="rect">
            <a:avLst/>
          </a:prstGeom>
          <a:noFill/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4"/>
          <p:cNvSpPr txBox="1"/>
          <p:nvPr/>
        </p:nvSpPr>
        <p:spPr>
          <a:xfrm>
            <a:off x="5977039" y="2931241"/>
            <a:ext cx="122386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KEYPOINTS</a:t>
            </a:r>
            <a:endParaRPr/>
          </a:p>
        </p:txBody>
      </p:sp>
      <p:sp>
        <p:nvSpPr>
          <p:cNvPr id="117" name="Google Shape;117;p4"/>
          <p:cNvSpPr/>
          <p:nvPr/>
        </p:nvSpPr>
        <p:spPr>
          <a:xfrm>
            <a:off x="7844890" y="4068465"/>
            <a:ext cx="1235316" cy="625642"/>
          </a:xfrm>
          <a:prstGeom prst="rect">
            <a:avLst/>
          </a:prstGeom>
          <a:noFill/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4"/>
          <p:cNvSpPr txBox="1"/>
          <p:nvPr/>
        </p:nvSpPr>
        <p:spPr>
          <a:xfrm>
            <a:off x="7925104" y="2943454"/>
            <a:ext cx="123463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ML MODEL</a:t>
            </a:r>
            <a:endParaRPr/>
          </a:p>
        </p:txBody>
      </p:sp>
      <p:sp>
        <p:nvSpPr>
          <p:cNvPr id="119" name="Google Shape;119;p4"/>
          <p:cNvSpPr txBox="1"/>
          <p:nvPr/>
        </p:nvSpPr>
        <p:spPr>
          <a:xfrm>
            <a:off x="9742666" y="2545957"/>
            <a:ext cx="1757323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EXERCISE CLASSIFICATION</a:t>
            </a:r>
            <a:endParaRPr/>
          </a:p>
        </p:txBody>
      </p:sp>
      <p:sp>
        <p:nvSpPr>
          <p:cNvPr id="120" name="Google Shape;120;p4"/>
          <p:cNvSpPr/>
          <p:nvPr/>
        </p:nvSpPr>
        <p:spPr>
          <a:xfrm>
            <a:off x="7770395" y="2843645"/>
            <a:ext cx="1491916" cy="625642"/>
          </a:xfrm>
          <a:prstGeom prst="rect">
            <a:avLst/>
          </a:prstGeom>
          <a:noFill/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8095283" y="4196620"/>
            <a:ext cx="705667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EDA</a:t>
            </a:r>
            <a:endParaRPr/>
          </a:p>
        </p:txBody>
      </p:sp>
      <p:cxnSp>
        <p:nvCxnSpPr>
          <p:cNvPr id="122" name="Google Shape;122;p4"/>
          <p:cNvCxnSpPr>
            <a:stCxn id="113" idx="3"/>
            <a:endCxn id="111" idx="1"/>
          </p:cNvCxnSpPr>
          <p:nvPr/>
        </p:nvCxnSpPr>
        <p:spPr>
          <a:xfrm>
            <a:off x="2277017" y="3128076"/>
            <a:ext cx="852600" cy="72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123" name="Google Shape;123;p4"/>
          <p:cNvCxnSpPr>
            <a:stCxn id="111" idx="3"/>
            <a:endCxn id="115" idx="1"/>
          </p:cNvCxnSpPr>
          <p:nvPr/>
        </p:nvCxnSpPr>
        <p:spPr>
          <a:xfrm>
            <a:off x="5324283" y="3135207"/>
            <a:ext cx="464100" cy="213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124" name="Google Shape;124;p4"/>
          <p:cNvCxnSpPr>
            <a:stCxn id="115" idx="3"/>
            <a:endCxn id="120" idx="1"/>
          </p:cNvCxnSpPr>
          <p:nvPr/>
        </p:nvCxnSpPr>
        <p:spPr>
          <a:xfrm>
            <a:off x="7280192" y="3156466"/>
            <a:ext cx="4902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125" name="Google Shape;125;p4"/>
          <p:cNvCxnSpPr>
            <a:stCxn id="115" idx="2"/>
          </p:cNvCxnSpPr>
          <p:nvPr/>
        </p:nvCxnSpPr>
        <p:spPr>
          <a:xfrm>
            <a:off x="6534234" y="3469287"/>
            <a:ext cx="0" cy="9120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26" name="Google Shape;126;p4"/>
          <p:cNvSpPr/>
          <p:nvPr/>
        </p:nvSpPr>
        <p:spPr>
          <a:xfrm>
            <a:off x="9726304" y="2608133"/>
            <a:ext cx="1790048" cy="1096665"/>
          </a:xfrm>
          <a:prstGeom prst="rect">
            <a:avLst/>
          </a:prstGeom>
          <a:noFill/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7" name="Google Shape;127;p4"/>
          <p:cNvCxnSpPr>
            <a:stCxn id="120" idx="3"/>
            <a:endCxn id="126" idx="1"/>
          </p:cNvCxnSpPr>
          <p:nvPr/>
        </p:nvCxnSpPr>
        <p:spPr>
          <a:xfrm>
            <a:off x="9262311" y="3156466"/>
            <a:ext cx="4641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128" name="Google Shape;128;p4"/>
          <p:cNvCxnSpPr>
            <a:endCxn id="117" idx="1"/>
          </p:cNvCxnSpPr>
          <p:nvPr/>
        </p:nvCxnSpPr>
        <p:spPr>
          <a:xfrm>
            <a:off x="6534190" y="4381286"/>
            <a:ext cx="13107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129" name="Google Shape;129;p4"/>
          <p:cNvSpPr/>
          <p:nvPr/>
        </p:nvSpPr>
        <p:spPr>
          <a:xfrm>
            <a:off x="9709941" y="3944131"/>
            <a:ext cx="1790048" cy="1096665"/>
          </a:xfrm>
          <a:prstGeom prst="rect">
            <a:avLst/>
          </a:prstGeom>
          <a:noFill/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30" name="Google Shape;130;p4"/>
          <p:cNvCxnSpPr>
            <a:stCxn id="117" idx="3"/>
          </p:cNvCxnSpPr>
          <p:nvPr/>
        </p:nvCxnSpPr>
        <p:spPr>
          <a:xfrm>
            <a:off x="9080206" y="4381286"/>
            <a:ext cx="6462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131" name="Google Shape;131;p4"/>
          <p:cNvSpPr txBox="1"/>
          <p:nvPr/>
        </p:nvSpPr>
        <p:spPr>
          <a:xfrm>
            <a:off x="9856593" y="4252911"/>
            <a:ext cx="1513107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REP COUNTER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5"/>
          <p:cNvSpPr txBox="1"/>
          <p:nvPr>
            <p:ph type="title"/>
          </p:nvPr>
        </p:nvSpPr>
        <p:spPr>
          <a:xfrm>
            <a:off x="838200" y="365126"/>
            <a:ext cx="10515600" cy="55990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b="1" lang="en-US" sz="2800" u="sng"/>
              <a:t>DATASET</a:t>
            </a:r>
            <a:endParaRPr b="1" u="sng"/>
          </a:p>
        </p:txBody>
      </p:sp>
      <p:sp>
        <p:nvSpPr>
          <p:cNvPr id="137" name="Google Shape;137;p5"/>
          <p:cNvSpPr txBox="1"/>
          <p:nvPr>
            <p:ph idx="1" type="body"/>
          </p:nvPr>
        </p:nvSpPr>
        <p:spPr>
          <a:xfrm>
            <a:off x="838200" y="1389799"/>
            <a:ext cx="10515600" cy="5103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i="0" lang="en-US"/>
              <a:t>Infinite Rep is a synthetic, open-source dataset for fitness and physical therapy applications.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i="0" lang="en-US"/>
              <a:t>It includes videos of diverse avatars performing multiple repetitions of common exercises.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i="0" lang="en-US"/>
              <a:t>It includes significant variation in the environment, lighting conditions, avatar demographics, and movement trajectories.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i="0" lang="en-US"/>
              <a:t>From cadence to kinematic trajectory, each rep is done slightly differently -- just like real humans.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i="0" lang="en-US"/>
              <a:t>Infinite Rep videos are accompanied by a rich set of pixel-perfect labels and annotations, including frame-specific repetition counts</a:t>
            </a:r>
            <a:r>
              <a:rPr b="0" i="0" lang="en-US"/>
              <a:t>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6"/>
          <p:cNvSpPr txBox="1"/>
          <p:nvPr>
            <p:ph type="title"/>
          </p:nvPr>
        </p:nvSpPr>
        <p:spPr>
          <a:xfrm>
            <a:off x="643467" y="321734"/>
            <a:ext cx="4970877" cy="11357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en-US" sz="3600"/>
              <a:t>Cont..</a:t>
            </a:r>
            <a:endParaRPr/>
          </a:p>
        </p:txBody>
      </p:sp>
      <p:sp>
        <p:nvSpPr>
          <p:cNvPr id="144" name="Google Shape;144;p6"/>
          <p:cNvSpPr txBox="1"/>
          <p:nvPr>
            <p:ph idx="1" type="body"/>
          </p:nvPr>
        </p:nvSpPr>
        <p:spPr>
          <a:xfrm>
            <a:off x="1014050" y="1359850"/>
            <a:ext cx="2096700" cy="212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62500" lnSpcReduction="2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2000"/>
          </a:p>
          <a:p>
            <a:pPr indent="-18097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2000"/>
              <a:t>80% of InfiniteRep data is used for training the model</a:t>
            </a:r>
            <a:endParaRPr/>
          </a:p>
          <a:p>
            <a:pPr indent="-18097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2000"/>
              <a:t>20% of InfiniteRep data is used for validation </a:t>
            </a:r>
            <a:endParaRPr/>
          </a:p>
          <a:p>
            <a:pPr indent="-18097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2000"/>
              <a:t>Below are the examples of InfiniteRep dataset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2000"/>
          </a:p>
          <a:p>
            <a:pPr indent="-101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2000"/>
          </a:p>
        </p:txBody>
      </p:sp>
      <p:grpSp>
        <p:nvGrpSpPr>
          <p:cNvPr id="145" name="Google Shape;145;p6"/>
          <p:cNvGrpSpPr/>
          <p:nvPr/>
        </p:nvGrpSpPr>
        <p:grpSpPr>
          <a:xfrm>
            <a:off x="11123132" y="713128"/>
            <a:ext cx="1068867" cy="2126625"/>
            <a:chOff x="10918968" y="713127"/>
            <a:chExt cx="1273032" cy="2532832"/>
          </a:xfrm>
        </p:grpSpPr>
        <p:sp>
          <p:nvSpPr>
            <p:cNvPr id="146" name="Google Shape;146;p6"/>
            <p:cNvSpPr/>
            <p:nvPr/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29803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Google Shape;147;p6"/>
            <p:cNvSpPr/>
            <p:nvPr/>
          </p:nvSpPr>
          <p:spPr>
            <a:xfrm rot="-5400000">
              <a:off x="10289068" y="1343027"/>
              <a:ext cx="2532832" cy="1273032"/>
            </a:xfrm>
            <a:prstGeom prst="triangle">
              <a:avLst>
                <a:gd fmla="val 50000" name="adj"/>
              </a:avLst>
            </a:prstGeom>
            <a:solidFill>
              <a:schemeClr val="accent4">
                <a:alpha val="29803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8" name="Google Shape;148;p6"/>
          <p:cNvSpPr/>
          <p:nvPr/>
        </p:nvSpPr>
        <p:spPr>
          <a:xfrm rot="5400000">
            <a:off x="-501760" y="5103257"/>
            <a:ext cx="2017580" cy="1014060"/>
          </a:xfrm>
          <a:prstGeom prst="triangle">
            <a:avLst>
              <a:gd fmla="val 50000" name="adj"/>
            </a:avLst>
          </a:prstGeom>
          <a:solidFill>
            <a:schemeClr val="accent1">
              <a:alpha val="2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6"/>
          <p:cNvSpPr/>
          <p:nvPr/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2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0" name="Google Shape;150;p6"/>
          <p:cNvPicPr preferRelativeResize="0"/>
          <p:nvPr/>
        </p:nvPicPr>
        <p:blipFill rotWithShape="1">
          <a:blip r:embed="rId3">
            <a:alphaModFix/>
          </a:blip>
          <a:srcRect b="16209" l="-6506" r="23200" t="-1570"/>
          <a:stretch/>
        </p:blipFill>
        <p:spPr>
          <a:xfrm>
            <a:off x="4027800" y="1113450"/>
            <a:ext cx="6043701" cy="278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Cont..</a:t>
            </a:r>
            <a:endParaRPr/>
          </a:p>
        </p:txBody>
      </p:sp>
      <p:sp>
        <p:nvSpPr>
          <p:cNvPr id="156" name="Google Shape;156;p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Real time videos are extracted from YouTube, Kaggle are used for testing purpose.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Training data is different from test data as the conditions vary widely based upon the environment. We manually extracted/parsed testing data from Youtube and other websites.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We also have rep wise splits available for testing data </a:t>
            </a:r>
            <a:br>
              <a:rPr b="0" lang="en-US" sz="1200"/>
            </a:br>
            <a:endParaRPr b="0" sz="1200"/>
          </a:p>
          <a:p>
            <a:pPr indent="-1524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t/>
            </a:r>
            <a:endParaRPr sz="120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33333"/>
              </a:buClr>
              <a:buSzPts val="1200"/>
              <a:buNone/>
            </a:pPr>
            <a:r>
              <a:rPr b="1" i="0" lang="en-US" sz="1200" u="none" strike="noStrike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   </a:t>
            </a:r>
            <a:r>
              <a:rPr b="1" i="0" lang="en-US" sz="1800" u="none" strike="noStrike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−−→BA = A − B (2) −−→BC = C − B (3) Θ = arccos( −−→BA · −−→BC −−→BC −−→BA   </a:t>
            </a:r>
            <a:br>
              <a:rPr b="1" lang="en-US" sz="1200"/>
            </a:br>
            <a:endParaRPr b="1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8"/>
          <p:cNvSpPr txBox="1"/>
          <p:nvPr>
            <p:ph type="title"/>
          </p:nvPr>
        </p:nvSpPr>
        <p:spPr>
          <a:xfrm>
            <a:off x="709863" y="300789"/>
            <a:ext cx="10643937" cy="7820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rPr lang="en-US" sz="3200" u="sng"/>
              <a:t>KEY POINTS AND ANGLES</a:t>
            </a:r>
            <a:endParaRPr/>
          </a:p>
        </p:txBody>
      </p:sp>
      <p:sp>
        <p:nvSpPr>
          <p:cNvPr id="162" name="Google Shape;162;p8"/>
          <p:cNvSpPr txBox="1"/>
          <p:nvPr>
            <p:ph idx="1" type="body"/>
          </p:nvPr>
        </p:nvSpPr>
        <p:spPr>
          <a:xfrm>
            <a:off x="709863" y="1179095"/>
            <a:ext cx="10643937" cy="49978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 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                          THANK YOU ! </a:t>
            </a:r>
            <a:endParaRPr/>
          </a:p>
        </p:txBody>
      </p:sp>
      <p:sp>
        <p:nvSpPr>
          <p:cNvPr id="168" name="Google Shape;168;p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descr="A picture containing floor, indoor&#10;&#10;Description automatically generated" id="169" name="Google Shape;169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77924" y="1989950"/>
            <a:ext cx="3037500" cy="392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2022-12-11T23:15:21Z</dcterms:created>
  <dc:creator>Naga Tejaswani Potta</dc:creator>
</cp:coreProperties>
</file>